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77" r:id="rId4"/>
    <p:sldId id="289" r:id="rId5"/>
    <p:sldId id="286" r:id="rId6"/>
    <p:sldId id="292" r:id="rId7"/>
    <p:sldId id="307" r:id="rId8"/>
    <p:sldId id="310" r:id="rId9"/>
    <p:sldId id="313" r:id="rId10"/>
    <p:sldId id="316" r:id="rId11"/>
    <p:sldId id="319" r:id="rId12"/>
  </p:sldIdLst>
  <p:sldSz cx="9144000" cy="5143500" type="screen16x9"/>
  <p:notesSz cx="6799263" cy="9929813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88" autoAdjust="0"/>
    <p:restoredTop sz="94678"/>
  </p:normalViewPr>
  <p:slideViewPr>
    <p:cSldViewPr>
      <p:cViewPr varScale="1">
        <p:scale>
          <a:sx n="154" d="100"/>
          <a:sy n="154" d="100"/>
        </p:scale>
        <p:origin x="84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200"/>
              <a:t>Var har du genomfört din VFU? Om du är osäker på var din praktikplats hör hemma i organisationen så fråga gärna din handledare.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1408-46DD-BBF4-F30B5DF41577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1408-46DD-BBF4-F30B5DF41577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1408-46DD-BBF4-F30B5DF41577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1408-46DD-BBF4-F30B5DF4157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408-46DD-BBF4-F30B5DF41577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408-46DD-BBF4-F30B5DF41577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408-46DD-BBF4-F30B5DF41577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408-46DD-BBF4-F30B5DF415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Hälsocentral/sjukstuga (n = 2)</c:v>
                </c:pt>
                <c:pt idx="1">
                  <c:v>Lycksele lasarett (n = 14)</c:v>
                </c:pt>
                <c:pt idx="2">
                  <c:v>Norrlands universitetssjukhus (n = 223)</c:v>
                </c:pt>
                <c:pt idx="3">
                  <c:v>Skellefteå lasarett (n = 33)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0.01</c:v>
                </c:pt>
                <c:pt idx="1">
                  <c:v>0.05</c:v>
                </c:pt>
                <c:pt idx="2">
                  <c:v>0.82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08-46DD-BBF4-F30B5DF415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Hur nöjd eller missnöjd är du med....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Mycket missnöjd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64-4AC5-82CE-59E5D1DDA2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</c:v>
                </c:pt>
              </c:strCache>
            </c:strRef>
          </c:tx>
          <c:spPr>
            <a:solidFill>
              <a:srgbClr val="649E0B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64-4AC5-82CE-59E5D1DDA2B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</c:v>
                </c:pt>
              </c:strCache>
            </c:strRef>
          </c:tx>
          <c:spPr>
            <a:solidFill>
              <a:srgbClr val="F6921E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64-4AC5-82CE-59E5D1DDA2B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</c:v>
                </c:pt>
              </c:strCache>
            </c:strRef>
          </c:tx>
          <c:spPr>
            <a:solidFill>
              <a:srgbClr val="00AFAF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64-4AC5-82CE-59E5D1DDA2B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</c:v>
                </c:pt>
              </c:strCache>
            </c:strRef>
          </c:tx>
          <c:spPr>
            <a:solidFill>
              <a:srgbClr val="D14343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64-4AC5-82CE-59E5D1DDA2B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6. Mycket nöjd</c:v>
                </c:pt>
              </c:strCache>
            </c:strRef>
          </c:tx>
          <c:spPr>
            <a:solidFill>
              <a:srgbClr val="66BBED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D64-4AC5-82CE-59E5D1DDA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269)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D64-4AC5-82CE-59E5D1DDA2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smtId="4294967295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Vilken utbildning går du?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C9DB-48D2-A953-A2D8CCF7F507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C9DB-48D2-A953-A2D8CCF7F507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C9DB-48D2-A953-A2D8CCF7F507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C9DB-48D2-A953-A2D8CCF7F507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C9DB-48D2-A953-A2D8CCF7F507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C9DB-48D2-A953-A2D8CCF7F507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C9DB-48D2-A953-A2D8CCF7F507}"/>
              </c:ext>
            </c:extLst>
          </c:dPt>
          <c:dPt>
            <c:idx val="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0F-C9DB-48D2-A953-A2D8CCF7F507}"/>
              </c:ext>
            </c:extLst>
          </c:dPt>
          <c:dPt>
            <c:idx val="8"/>
            <c:invertIfNegative val="0"/>
            <c:bubble3D val="0"/>
            <c:spPr>
              <a:solidFill>
                <a:srgbClr val="E56F6F"/>
              </a:solidFill>
            </c:spPr>
            <c:extLst>
              <c:ext xmlns:c16="http://schemas.microsoft.com/office/drawing/2014/chart" uri="{C3380CC4-5D6E-409C-BE32-E72D297353CC}">
                <c16:uniqueId val="{00000011-C9DB-48D2-A953-A2D8CCF7F507}"/>
              </c:ext>
            </c:extLst>
          </c:dPt>
          <c:dPt>
            <c:idx val="9"/>
            <c:invertIfNegative val="0"/>
            <c:bubble3D val="0"/>
            <c:spPr>
              <a:solidFill>
                <a:srgbClr val="46DBDB"/>
              </a:solidFill>
            </c:spPr>
            <c:extLst>
              <c:ext xmlns:c16="http://schemas.microsoft.com/office/drawing/2014/chart" uri="{C3380CC4-5D6E-409C-BE32-E72D297353CC}">
                <c16:uniqueId val="{00000013-C9DB-48D2-A953-A2D8CCF7F507}"/>
              </c:ext>
            </c:extLst>
          </c:dPt>
          <c:dPt>
            <c:idx val="1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15-C9DB-48D2-A953-A2D8CCF7F507}"/>
              </c:ext>
            </c:extLst>
          </c:dPt>
          <c:dPt>
            <c:idx val="1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17-C9DB-48D2-A953-A2D8CCF7F507}"/>
              </c:ext>
            </c:extLst>
          </c:dPt>
          <c:dPt>
            <c:idx val="1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19-C9DB-48D2-A953-A2D8CCF7F507}"/>
              </c:ext>
            </c:extLst>
          </c:dPt>
          <c:dPt>
            <c:idx val="1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1B-C9DB-48D2-A953-A2D8CCF7F507}"/>
              </c:ext>
            </c:extLst>
          </c:dPt>
          <c:dPt>
            <c:idx val="1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1D-C9DB-48D2-A953-A2D8CCF7F507}"/>
              </c:ext>
            </c:extLst>
          </c:dPt>
          <c:dPt>
            <c:idx val="1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1F-C9DB-48D2-A953-A2D8CCF7F507}"/>
              </c:ext>
            </c:extLst>
          </c:dPt>
          <c:dPt>
            <c:idx val="1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21-C9DB-48D2-A953-A2D8CCF7F507}"/>
              </c:ext>
            </c:extLst>
          </c:dPt>
          <c:dPt>
            <c:idx val="1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23-C9DB-48D2-A953-A2D8CCF7F50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9DB-48D2-A953-A2D8CCF7F507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9DB-48D2-A953-A2D8CCF7F507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9DB-48D2-A953-A2D8CCF7F507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9DB-48D2-A953-A2D8CCF7F507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9DB-48D2-A953-A2D8CCF7F507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9DB-48D2-A953-A2D8CCF7F507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9DB-48D2-A953-A2D8CCF7F507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9DB-48D2-A953-A2D8CCF7F507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9DB-48D2-A953-A2D8CCF7F507}"/>
                </c:ext>
              </c:extLst>
            </c:dLbl>
            <c:dLbl>
              <c:idx val="9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C9DB-48D2-A953-A2D8CCF7F507}"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9DB-48D2-A953-A2D8CCF7F507}"/>
                </c:ext>
              </c:extLst>
            </c:dLbl>
            <c:dLbl>
              <c:idx val="1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9DB-48D2-A953-A2D8CCF7F507}"/>
                </c:ext>
              </c:extLst>
            </c:dLbl>
            <c:dLbl>
              <c:idx val="1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9DB-48D2-A953-A2D8CCF7F507}"/>
                </c:ext>
              </c:extLst>
            </c:dLbl>
            <c:dLbl>
              <c:idx val="1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9DB-48D2-A953-A2D8CCF7F507}"/>
                </c:ext>
              </c:extLst>
            </c:dLbl>
            <c:dLbl>
              <c:idx val="14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C9DB-48D2-A953-A2D8CCF7F507}"/>
                </c:ext>
              </c:extLst>
            </c:dLbl>
            <c:dLbl>
              <c:idx val="15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C9DB-48D2-A953-A2D8CCF7F507}"/>
                </c:ext>
              </c:extLst>
            </c:dLbl>
            <c:dLbl>
              <c:idx val="16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C9DB-48D2-A953-A2D8CCF7F507}"/>
                </c:ext>
              </c:extLst>
            </c:dLbl>
            <c:dLbl>
              <c:idx val="17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C9DB-48D2-A953-A2D8CCF7F5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Biomedicinsk analytikerprogrammet (n = 84)</c:v>
                </c:pt>
                <c:pt idx="1">
                  <c:v>Fysioterapeutprogrammet (n = 3)</c:v>
                </c:pt>
                <c:pt idx="2">
                  <c:v>Röntgensjuksköterskeprogrammet (n = 25)</c:v>
                </c:pt>
                <c:pt idx="3">
                  <c:v>Sjuksköterskeprogrammet, grundnivå (n = 156)</c:v>
                </c:pt>
                <c:pt idx="4">
                  <c:v>Logopedprogrammet (n = 3)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0.31</c:v>
                </c:pt>
                <c:pt idx="1">
                  <c:v>0.01</c:v>
                </c:pt>
                <c:pt idx="2">
                  <c:v>0.09</c:v>
                </c:pt>
                <c:pt idx="3">
                  <c:v>0.56999999999999995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C9DB-48D2-A953-A2D8CCF7F5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Vilka modeller/arbetssätt har använts vid handledning under din VFU?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CEB-43C3-88AA-053F227DAE40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3CEB-43C3-88AA-053F227DAE40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3CEB-43C3-88AA-053F227DAE40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3CEB-43C3-88AA-053F227DAE40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3CEB-43C3-88AA-053F227DAE40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3CEB-43C3-88AA-053F227DAE40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3CEB-43C3-88AA-053F227DAE40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CEB-43C3-88AA-053F227DAE4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CEB-43C3-88AA-053F227DAE40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CEB-43C3-88AA-053F227DAE40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CEB-43C3-88AA-053F227DAE40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CEB-43C3-88AA-053F227DAE40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CEB-43C3-88AA-053F227DAE40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CEB-43C3-88AA-053F227DAE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Mästare-lärling (n = 156)</c:v>
                </c:pt>
                <c:pt idx="1">
                  <c:v>Problembaserat lärande (n = 74)</c:v>
                </c:pt>
                <c:pt idx="2">
                  <c:v>Studenttätsal (n = 23)</c:v>
                </c:pt>
                <c:pt idx="3">
                  <c:v>Gruppundervisning (n = 31)</c:v>
                </c:pt>
                <c:pt idx="4">
                  <c:v>Peerlearning (n = 101)</c:v>
                </c:pt>
                <c:pt idx="5">
                  <c:v>Personcentrerad vård (n = 118)</c:v>
                </c:pt>
                <c:pt idx="6">
                  <c:v>Arbetsmoment tillsammans med student från annat utbildningsprogram (n = 13)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0.57999999999999996</c:v>
                </c:pt>
                <c:pt idx="1">
                  <c:v>0.27</c:v>
                </c:pt>
                <c:pt idx="2">
                  <c:v>0.09</c:v>
                </c:pt>
                <c:pt idx="3">
                  <c:v>0.11</c:v>
                </c:pt>
                <c:pt idx="4">
                  <c:v>0.37</c:v>
                </c:pt>
                <c:pt idx="5">
                  <c:v>0.44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CEB-43C3-88AA-053F227DAE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Vilken termin går du?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6DD8-442D-AE20-26AEC92B758F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6DD8-442D-AE20-26AEC92B758F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6DD8-442D-AE20-26AEC92B758F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6DD8-442D-AE20-26AEC92B758F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6DD8-442D-AE20-26AEC92B758F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6DD8-442D-AE20-26AEC92B758F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6DD8-442D-AE20-26AEC92B758F}"/>
              </c:ext>
            </c:extLst>
          </c:dPt>
          <c:dPt>
            <c:idx val="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0F-6DD8-442D-AE20-26AEC92B758F}"/>
              </c:ext>
            </c:extLst>
          </c:dPt>
          <c:dPt>
            <c:idx val="8"/>
            <c:invertIfNegative val="0"/>
            <c:bubble3D val="0"/>
            <c:spPr>
              <a:solidFill>
                <a:srgbClr val="E56F6F"/>
              </a:solidFill>
            </c:spPr>
            <c:extLst>
              <c:ext xmlns:c16="http://schemas.microsoft.com/office/drawing/2014/chart" uri="{C3380CC4-5D6E-409C-BE32-E72D297353CC}">
                <c16:uniqueId val="{00000011-6DD8-442D-AE20-26AEC92B758F}"/>
              </c:ext>
            </c:extLst>
          </c:dPt>
          <c:dPt>
            <c:idx val="9"/>
            <c:invertIfNegative val="0"/>
            <c:bubble3D val="0"/>
            <c:spPr>
              <a:solidFill>
                <a:srgbClr val="46DBDB"/>
              </a:solidFill>
            </c:spPr>
            <c:extLst>
              <c:ext xmlns:c16="http://schemas.microsoft.com/office/drawing/2014/chart" uri="{C3380CC4-5D6E-409C-BE32-E72D297353CC}">
                <c16:uniqueId val="{00000013-6DD8-442D-AE20-26AEC92B758F}"/>
              </c:ext>
            </c:extLst>
          </c:dPt>
          <c:dPt>
            <c:idx val="1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15-6DD8-442D-AE20-26AEC92B758F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DD8-442D-AE20-26AEC92B758F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DD8-442D-AE20-26AEC92B758F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DD8-442D-AE20-26AEC92B758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DD8-442D-AE20-26AEC92B758F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DD8-442D-AE20-26AEC92B758F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DD8-442D-AE20-26AEC92B758F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DD8-442D-AE20-26AEC92B758F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DD8-442D-AE20-26AEC92B758F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6DD8-442D-AE20-26AEC92B758F}"/>
                </c:ext>
              </c:extLst>
            </c:dLbl>
            <c:dLbl>
              <c:idx val="9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DD8-442D-AE20-26AEC92B758F}"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DD8-442D-AE20-26AEC92B75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Termin 1 (n = 10)</c:v>
                </c:pt>
                <c:pt idx="1">
                  <c:v>Termin 2 (n = 5)</c:v>
                </c:pt>
                <c:pt idx="2">
                  <c:v>Termin 3 (n = 68)</c:v>
                </c:pt>
                <c:pt idx="3">
                  <c:v>Termin 4 (n = 45)</c:v>
                </c:pt>
                <c:pt idx="4">
                  <c:v>Termin 5 (n = 93)</c:v>
                </c:pt>
                <c:pt idx="5">
                  <c:v>Termin 6 (n = 52)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</c:v>
                </c:pt>
                <c:pt idx="1">
                  <c:v>0.02</c:v>
                </c:pt>
                <c:pt idx="2">
                  <c:v>0.25</c:v>
                </c:pt>
                <c:pt idx="3">
                  <c:v>0.16</c:v>
                </c:pt>
                <c:pt idx="4">
                  <c:v>0.34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DD8-442D-AE20-26AEC92B75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Hur nöjd eller missnöjd är du med....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Mycket missnöjd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1A-4EFF-8B14-9BBA2D97FC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</c:v>
                </c:pt>
              </c:strCache>
            </c:strRef>
          </c:tx>
          <c:spPr>
            <a:solidFill>
              <a:srgbClr val="649E0B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0.01</c:v>
                </c:pt>
                <c:pt idx="1">
                  <c:v>0</c:v>
                </c:pt>
                <c:pt idx="2">
                  <c:v>0.01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01A-4EFF-8B14-9BBA2D97FC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</c:v>
                </c:pt>
              </c:strCache>
            </c:strRef>
          </c:tx>
          <c:spPr>
            <a:solidFill>
              <a:srgbClr val="F6921E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0.05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01A-4EFF-8B14-9BBA2D97FC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</c:v>
                </c:pt>
              </c:strCache>
            </c:strRef>
          </c:tx>
          <c:spPr>
            <a:solidFill>
              <a:srgbClr val="00AFAF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0.1</c:v>
                </c:pt>
                <c:pt idx="2">
                  <c:v>7.0000000000000007E-2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01A-4EFF-8B14-9BBA2D97FC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</c:v>
                </c:pt>
              </c:strCache>
            </c:strRef>
          </c:tx>
          <c:spPr>
            <a:solidFill>
              <a:srgbClr val="D14343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0.23</c:v>
                </c:pt>
                <c:pt idx="1">
                  <c:v>0.2</c:v>
                </c:pt>
                <c:pt idx="2">
                  <c:v>0.28999999999999998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01A-4EFF-8B14-9BBA2D97FCD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6. Mycket nöjd</c:v>
                </c:pt>
              </c:strCache>
            </c:strRef>
          </c:tx>
          <c:spPr>
            <a:solidFill>
              <a:srgbClr val="66BBED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01A-4EFF-8B14-9BBA2D97FCD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01A-4EFF-8B14-9BBA2D97FCD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01A-4EFF-8B14-9BBA2D97FCD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01A-4EFF-8B14-9BBA2D97FC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271)</c:v>
                </c:pt>
                <c:pt idx="1">
                  <c:v>...den handledning du fick? (n = 271)</c:v>
                </c:pt>
                <c:pt idx="2">
                  <c:v>...möjligheterna att tillämpa dina teoretiska kunskaper under din VFU/APL/praktik kopplat till förväntade studieresultat? (n = 270)</c:v>
                </c:pt>
                <c:pt idx="3">
                  <c:v>....det bemötande du fick? (n = 271)</c:v>
                </c:pt>
              </c:strCache>
            </c:strRef>
          </c:cat>
          <c:val>
            <c:numRef>
              <c:f>Sheet1!$G$2:$G$5</c:f>
              <c:numCache>
                <c:formatCode>0%</c:formatCode>
                <c:ptCount val="4"/>
                <c:pt idx="0">
                  <c:v>0.65</c:v>
                </c:pt>
                <c:pt idx="1">
                  <c:v>0.66</c:v>
                </c:pt>
                <c:pt idx="2">
                  <c:v>0.57999999999999996</c:v>
                </c:pt>
                <c:pt idx="3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01A-4EFF-8B14-9BBA2D97FC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smtId="4294967295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Hur uppfyllde din VFU/APL/praktik dina förväntningar?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B816-400D-8C39-AFCE668CCB23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B816-400D-8C39-AFCE668CCB23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B816-400D-8C39-AFCE668CCB23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B816-400D-8C39-AFCE668CCB23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B816-400D-8C39-AFCE668CCB23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B816-400D-8C39-AFCE668CCB23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B816-400D-8C39-AFCE668CCB23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816-400D-8C39-AFCE668CCB23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816-400D-8C39-AFCE668CCB23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816-400D-8C39-AFCE668CCB23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816-400D-8C39-AFCE668CCB23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816-400D-8C39-AFCE668CCB23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816-400D-8C39-AFCE668CCB23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B816-400D-8C39-AFCE668CC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1. Sämre än förväntat (n = 1)</c:v>
                </c:pt>
                <c:pt idx="1">
                  <c:v>2. (n = 0)</c:v>
                </c:pt>
                <c:pt idx="2">
                  <c:v>3. (n = 5)</c:v>
                </c:pt>
                <c:pt idx="3">
                  <c:v>4. (n = 28)</c:v>
                </c:pt>
                <c:pt idx="4">
                  <c:v>5. (n = 71)</c:v>
                </c:pt>
                <c:pt idx="5">
                  <c:v>6. Bättre än förväntat (n = 154)</c:v>
                </c:pt>
                <c:pt idx="6">
                  <c:v>Jag hade inga förväntningar (n = 10)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0.1</c:v>
                </c:pt>
                <c:pt idx="4">
                  <c:v>0.26</c:v>
                </c:pt>
                <c:pt idx="5">
                  <c:v>0.56999999999999995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16-400D-8C39-AFCE668CCB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Fick du
tillräcklig feedback av din handledare/huvudhandledare vid
mitt- och slutbedömning?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57D-4A68-9B47-9822A0DE90B2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C57D-4A68-9B47-9822A0DE90B2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C57D-4A68-9B47-9822A0DE90B2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57D-4A68-9B47-9822A0DE90B2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57D-4A68-9B47-9822A0DE90B2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57D-4A68-9B47-9822A0DE90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241)</c:v>
                </c:pt>
                <c:pt idx="1">
                  <c:v>Nej (n = 5)</c:v>
                </c:pt>
                <c:pt idx="2">
                  <c:v>Ej aktuellt (n = 22)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</c:v>
                </c:pt>
                <c:pt idx="1">
                  <c:v>0.02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7D-4A68-9B47-9822A0DE90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Fick du
tydlig feedback av din handledare/huvudhandledare vid
mitt- och slutbedömning?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07FC-453B-B4F0-F105447160DA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07FC-453B-B4F0-F105447160DA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07FC-453B-B4F0-F105447160DA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7FC-453B-B4F0-F105447160DA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7FC-453B-B4F0-F105447160DA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7FC-453B-B4F0-F10544716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242)</c:v>
                </c:pt>
                <c:pt idx="1">
                  <c:v>Nej (n = 6)</c:v>
                </c:pt>
                <c:pt idx="2">
                  <c:v>Ej aktuellt (n = 21)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</c:v>
                </c:pt>
                <c:pt idx="1">
                  <c:v>0.02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FC-453B-B4F0-F105447160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Har du upplevt en utveckling mot din kommande yrkesroll under din VFU/APL/praktik?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Hösttermin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1-9176-4129-9F75-047C210BD690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9176-4129-9F75-047C210BD690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9176-4129-9F75-047C210BD690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176-4129-9F75-047C210BD69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176-4129-9F75-047C210BD690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smtId="4294967295"/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176-4129-9F75-047C210BD6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261)</c:v>
                </c:pt>
                <c:pt idx="1">
                  <c:v>Nej (n = 7)</c:v>
                </c:pt>
                <c:pt idx="2">
                  <c:v>Vet ej (n = 2)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0.97</c:v>
                </c:pt>
                <c:pt idx="1">
                  <c:v>0.03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76-4129-9F75-047C210BD6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>
            <a:fillRect/>
          </a:stretch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6CA6373-BA52-4908-B685-9C66DED2A371}"/>
              </a:ext>
            </a:extLst>
          </p:cNvPr>
          <p:cNvSpPr txBox="1"/>
          <p:nvPr/>
        </p:nvSpPr>
        <p:spPr>
          <a:xfrm>
            <a:off x="631541" y="224463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3000" dirty="0"/>
              <a:t>Studenternas upplevelse av VFU – ht 2021</a:t>
            </a:r>
          </a:p>
        </p:txBody>
      </p:sp>
      <p:sp>
        <p:nvSpPr>
          <p:cNvPr id="4" name="Subtitle 2" descr="period">
            <a:extLst>
              <a:ext uri="{FF2B5EF4-FFF2-40B4-BE49-F238E27FC236}">
                <a16:creationId xmlns:a16="http://schemas.microsoft.com/office/drawing/2014/main" id="{BC30EE95-C21A-4731-B101-073D8C2DE7D1}"/>
              </a:ext>
            </a:extLst>
          </p:cNvPr>
          <p:cNvSpPr txBox="1"/>
          <p:nvPr/>
        </p:nvSpPr>
        <p:spPr>
          <a:xfrm>
            <a:off x="172660" y="4250002"/>
            <a:ext cx="6858000" cy="898922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Undersökningsperiod: 2021-02-05 - 2022-01-31</a:t>
            </a:r>
          </a:p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Antal Svar: 274</a:t>
            </a:r>
          </a:p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Svarsfrekvens: N/A</a:t>
            </a:r>
          </a:p>
        </p:txBody>
      </p:sp>
    </p:spTree>
    <p:extLst>
      <p:ext uri="{BB962C8B-B14F-4D97-AF65-F5344CB8AC3E}">
        <p14:creationId xmlns:p14="http://schemas.microsoft.com/office/powerpoint/2010/main" val="333769960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6999324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380415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53942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23"/>
  <p:tag name="AS_OS" val="Microsoft Windows NT 6.2.9200.0"/>
  <p:tag name="AS_RELEASE_DATE" val="2019.12.14"/>
  <p:tag name="AS_TITLE" val="Aspose.Slides for .NET Standard 2.0"/>
  <p:tag name="AS_VERSION" val="19.12"/>
</p:tagLst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144</Words>
  <Application>Microsoft Office PowerPoint</Application>
  <PresentationFormat>Bildspel på skärmen (16:9)</PresentationFormat>
  <Paragraphs>14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Backlund</dc:creator>
  <cp:lastModifiedBy>Gun Eriksson</cp:lastModifiedBy>
  <cp:revision>31</cp:revision>
  <cp:lastPrinted>2016-03-23T07:52:20Z</cp:lastPrinted>
  <dcterms:created xsi:type="dcterms:W3CDTF">2018-12-10T07:43:11Z</dcterms:created>
  <dcterms:modified xsi:type="dcterms:W3CDTF">2022-05-16T12:23:38Z</dcterms:modified>
</cp:coreProperties>
</file>